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310" r:id="rId5"/>
    <p:sldId id="273" r:id="rId6"/>
    <p:sldId id="290" r:id="rId7"/>
    <p:sldId id="279" r:id="rId8"/>
    <p:sldId id="311" r:id="rId9"/>
    <p:sldId id="294" r:id="rId10"/>
    <p:sldId id="313" r:id="rId11"/>
    <p:sldId id="299" r:id="rId12"/>
    <p:sldId id="305" r:id="rId13"/>
    <p:sldId id="315" r:id="rId14"/>
    <p:sldId id="316" r:id="rId15"/>
    <p:sldId id="307" r:id="rId16"/>
    <p:sldId id="308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9" autoAdjust="0"/>
    <p:restoredTop sz="94660"/>
  </p:normalViewPr>
  <p:slideViewPr>
    <p:cSldViewPr snapToGrid="0">
      <p:cViewPr>
        <p:scale>
          <a:sx n="81" d="100"/>
          <a:sy n="81" d="100"/>
        </p:scale>
        <p:origin x="-28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3C526-6849-46B0-BCA8-459727F100A8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CE33-A778-4794-A214-DD31706F8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09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pPr/>
              <a:t>18/07/2022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" y="890955"/>
            <a:ext cx="12016154" cy="281389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vi-VN" sz="4800" b="1" smtClean="0">
                <a:solidFill>
                  <a:srgbClr val="FFFF00"/>
                </a:solidFill>
              </a:rPr>
              <a:t>BÀI 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800" b="1" smtClean="0">
                <a:solidFill>
                  <a:srgbClr val="FFFF00"/>
                </a:solidFill>
              </a:rPr>
              <a:t>PHONG TRÀO VĂN HÓA PHỤC HƯNG VÀ CẢI CÁCH TÔN GIÁO</a:t>
            </a:r>
            <a:r>
              <a:rPr lang="en-US" sz="4800" smtClean="0"/>
              <a:t/>
            </a:r>
            <a:br>
              <a:rPr lang="en-US" sz="4800" smtClean="0"/>
            </a:br>
            <a:endParaRPr lang="vi-VN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4838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smtClean="0">
                <a:solidFill>
                  <a:srgbClr val="C00000"/>
                </a:solidFill>
              </a:rPr>
              <a:t>3, </a:t>
            </a:r>
            <a:r>
              <a:rPr lang="en-US" sz="3200" b="1" smtClean="0">
                <a:solidFill>
                  <a:srgbClr val="C00000"/>
                </a:solidFill>
              </a:rPr>
              <a:t>Ý nghĩa và tác động của phong trào Văn hóa Phục hưng đối với xã hội Tây Âu</a:t>
            </a:r>
          </a:p>
          <a:p>
            <a:r>
              <a:rPr lang="nl-NL" sz="3200" b="1" smtClean="0"/>
              <a:t>- </a:t>
            </a:r>
            <a:r>
              <a:rPr lang="nl-NL" sz="3200" smtClean="0"/>
              <a:t>Lên án gay gắt Giáo hội Thiên chúa giáo, đả phá trật tự phong kiến  </a:t>
            </a:r>
            <a:endParaRPr lang="en-US" sz="3200" smtClean="0"/>
          </a:p>
          <a:p>
            <a:r>
              <a:rPr lang="nl-NL" sz="3200" smtClean="0"/>
              <a:t> - Đề cao giá trị con người, đề cao khoa học tự nhiên, xây dựng thế giới quan tư duy vật.</a:t>
            </a:r>
            <a:endParaRPr lang="en-US" sz="3200" smtClean="0"/>
          </a:p>
          <a:p>
            <a:r>
              <a:rPr lang="en-US" sz="3200" smtClean="0"/>
              <a:t> </a:t>
            </a:r>
            <a:r>
              <a:rPr lang="nl-NL" sz="3200" smtClean="0"/>
              <a:t>- Phát động quần chúng đấu tranh chống lại xã hội phong kiến </a:t>
            </a:r>
            <a:endParaRPr lang="en-US" sz="3200" smtClean="0"/>
          </a:p>
          <a:p>
            <a:pPr algn="just"/>
            <a:r>
              <a:rPr lang="en-US" smtClean="0">
                <a:solidFill>
                  <a:prstClr val="black"/>
                </a:solidFill>
                <a:latin typeface="Calibri Light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6143" y="1134907"/>
            <a:ext cx="888474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hỏi trắc nghiệm:</a:t>
            </a:r>
          </a:p>
          <a:p>
            <a:endParaRPr lang="nl-NL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 – tê là ai?</a:t>
            </a:r>
            <a:endParaRPr lang="nl-NL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lái buôn.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 mở đầu phong trào Văn hóa Phục hưng.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C. Hoàng đế đầu tiên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 I-ta-li-a</a:t>
            </a:r>
            <a:endParaRPr lang="nl-NL" sz="3200" b="1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nl-NL" sz="3200" b="1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Hoàng đế cuối cùng của I-ta-li-a. </a:t>
            </a:r>
          </a:p>
          <a:p>
            <a:pPr lvl="0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9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1E515A-C821-4137-BB5A-B22BE97C9AD9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CE3D4-B8E0-40F7-8E53-914C9EBBA972}"/>
              </a:ext>
            </a:extLst>
          </p:cNvPr>
          <p:cNvSpPr txBox="1"/>
          <p:nvPr/>
        </p:nvSpPr>
        <p:spPr>
          <a:xfrm>
            <a:off x="928255" y="586405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2246" y="0"/>
            <a:ext cx="2426677" cy="9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90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63967"/>
          <a:ext cx="11301046" cy="4104173"/>
        </p:xfrm>
        <a:graphic>
          <a:graphicData uri="http://schemas.openxmlformats.org/drawingml/2006/table">
            <a:tbl>
              <a:tblPr/>
              <a:tblGrid>
                <a:gridCol w="3766276"/>
                <a:gridCol w="3767385"/>
                <a:gridCol w="3767385"/>
              </a:tblGrid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Các nhà </a:t>
                      </a:r>
                      <a:r>
                        <a:rPr lang="en-US" sz="2400" kern="1200">
                          <a:latin typeface="Times New Roman"/>
                          <a:ea typeface="Calibri"/>
                          <a:cs typeface="Times New Roman"/>
                        </a:rPr>
                        <a:t>Văn hóa Phục hưng 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Lĩnh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Tác phẩm/Công trình tiêu biểu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M.Xéc-van-tét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W.Sếch-xpia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Calibri"/>
                          <a:cs typeface="Times New Roman"/>
                        </a:rPr>
                        <a:t>Lê-ô-na đơ Vanh-xi</a:t>
                      </a: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N.Cô-péc-nic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G.Ga-li-lê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031404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 1: Hãy lập và hoàn thành bảng theo mẫu dưới đây: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840524"/>
            <a:ext cx="11136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Câu 2: Vẽ sơ đồ tư duy thể hiện những nét chính của phong trào Cải cách tôn giáo.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1E515A-C821-4137-BB5A-B22BE97C9AD9}"/>
              </a:ext>
            </a:extLst>
          </p:cNvPr>
          <p:cNvSpPr/>
          <p:nvPr/>
        </p:nvSpPr>
        <p:spPr>
          <a:xfrm>
            <a:off x="259662" y="255322"/>
            <a:ext cx="4215357" cy="5770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CE3D4-B8E0-40F7-8E53-914C9EBBA972}"/>
              </a:ext>
            </a:extLst>
          </p:cNvPr>
          <p:cNvSpPr txBox="1"/>
          <p:nvPr/>
        </p:nvSpPr>
        <p:spPr>
          <a:xfrm>
            <a:off x="928255" y="199292"/>
            <a:ext cx="268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F8116B-E20B-491D-B4D9-56413782607C}"/>
              </a:ext>
            </a:extLst>
          </p:cNvPr>
          <p:cNvSpPr txBox="1"/>
          <p:nvPr/>
        </p:nvSpPr>
        <p:spPr>
          <a:xfrm>
            <a:off x="928255" y="937846"/>
            <a:ext cx="240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938" y="140677"/>
            <a:ext cx="1746739" cy="79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606062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nl-N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Sưu tầm tư liệu từ Internet và sách, báo để giới thiệu về một công trình/tác phẩm/nhà văn hóa thời Phục hưng mà em ấn tượng nhất.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7584" y="3114636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vi-VN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3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en-US" sz="3500" b="1" u="sng" smtClean="0"/>
              <a:t>Kiểm tra bài cũ</a:t>
            </a:r>
            <a:endParaRPr lang="vi-VN" sz="35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9"/>
            <a:ext cx="9724103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2800" smtClean="0">
                <a:latin typeface="Times New Roman"/>
                <a:ea typeface="Calibri"/>
                <a:cs typeface="Times New Roman"/>
              </a:rPr>
              <a:t>Trong các hệ quả của các cuộc phát kiến địa lí, theo em hệ quả nào là quan trọng nhất? Vì sao?</a:t>
            </a:r>
            <a:endParaRPr lang="en-US" sz="2800" dirty="0"/>
          </a:p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endParaRPr lang="en-US" sz="2800" dirty="0"/>
          </a:p>
          <a:p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C8D0889-E86C-4BA7-AA38-C413CD6EA4D7}"/>
              </a:ext>
            </a:extLst>
          </p:cNvPr>
          <p:cNvSpPr/>
          <p:nvPr/>
        </p:nvSpPr>
        <p:spPr>
          <a:xfrm>
            <a:off x="3283331" y="3437583"/>
            <a:ext cx="6027800" cy="2699248"/>
          </a:xfrm>
          <a:custGeom>
            <a:avLst/>
            <a:gdLst>
              <a:gd name="connsiteX0" fmla="*/ 0 w 6027800"/>
              <a:gd name="connsiteY0" fmla="*/ 1349624 h 2699248"/>
              <a:gd name="connsiteX1" fmla="*/ 3013900 w 6027800"/>
              <a:gd name="connsiteY1" fmla="*/ 0 h 2699248"/>
              <a:gd name="connsiteX2" fmla="*/ 6027800 w 6027800"/>
              <a:gd name="connsiteY2" fmla="*/ 1349624 h 2699248"/>
              <a:gd name="connsiteX3" fmla="*/ 3013900 w 6027800"/>
              <a:gd name="connsiteY3" fmla="*/ 2699248 h 2699248"/>
              <a:gd name="connsiteX4" fmla="*/ 0 w 6027800"/>
              <a:gd name="connsiteY4" fmla="*/ 1349624 h 269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800" h="2699248">
                <a:moveTo>
                  <a:pt x="0" y="1349624"/>
                </a:moveTo>
                <a:cubicBezTo>
                  <a:pt x="0" y="604247"/>
                  <a:pt x="1349369" y="0"/>
                  <a:pt x="3013900" y="0"/>
                </a:cubicBezTo>
                <a:cubicBezTo>
                  <a:pt x="4678431" y="0"/>
                  <a:pt x="6027800" y="604247"/>
                  <a:pt x="6027800" y="1349624"/>
                </a:cubicBezTo>
                <a:cubicBezTo>
                  <a:pt x="6027800" y="2095001"/>
                  <a:pt x="4678431" y="2699248"/>
                  <a:pt x="3013900" y="2699248"/>
                </a:cubicBezTo>
                <a:cubicBezTo>
                  <a:pt x="1349369" y="2699248"/>
                  <a:pt x="0" y="2095001"/>
                  <a:pt x="0" y="1349624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908151" tIns="420696" rIns="908151" bIns="420696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smtClean="0">
                <a:solidFill>
                  <a:srgbClr val="C00000"/>
                </a:solidFill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 smtClean="0">
                <a:solidFill>
                  <a:srgbClr val="C00000"/>
                </a:solidFill>
              </a:rPr>
              <a:t>PHONG TRÀO VĂN HÓA PHỤC HƯNG VÀ CẢI CÁCH TÔN GIÁO</a:t>
            </a:r>
            <a:r>
              <a:rPr lang="vi-VN" sz="4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vi-VN" sz="40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09B99F86-651B-4A5B-9E20-B47A2FD75929}"/>
              </a:ext>
            </a:extLst>
          </p:cNvPr>
          <p:cNvSpPr/>
          <p:nvPr/>
        </p:nvSpPr>
        <p:spPr>
          <a:xfrm rot="2971515">
            <a:off x="1971818" y="3641083"/>
            <a:ext cx="1651366" cy="6861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0737062-9295-4627-95AF-67A4E4CFF02C}"/>
              </a:ext>
            </a:extLst>
          </p:cNvPr>
          <p:cNvSpPr/>
          <p:nvPr/>
        </p:nvSpPr>
        <p:spPr>
          <a:xfrm>
            <a:off x="-1" y="2016369"/>
            <a:ext cx="4560278" cy="1395045"/>
          </a:xfrm>
          <a:custGeom>
            <a:avLst/>
            <a:gdLst>
              <a:gd name="connsiteX0" fmla="*/ 0 w 4504476"/>
              <a:gd name="connsiteY0" fmla="*/ 121028 h 1210281"/>
              <a:gd name="connsiteX1" fmla="*/ 121028 w 4504476"/>
              <a:gd name="connsiteY1" fmla="*/ 0 h 1210281"/>
              <a:gd name="connsiteX2" fmla="*/ 4383448 w 4504476"/>
              <a:gd name="connsiteY2" fmla="*/ 0 h 1210281"/>
              <a:gd name="connsiteX3" fmla="*/ 4504476 w 4504476"/>
              <a:gd name="connsiteY3" fmla="*/ 121028 h 1210281"/>
              <a:gd name="connsiteX4" fmla="*/ 4504476 w 4504476"/>
              <a:gd name="connsiteY4" fmla="*/ 1089253 h 1210281"/>
              <a:gd name="connsiteX5" fmla="*/ 4383448 w 4504476"/>
              <a:gd name="connsiteY5" fmla="*/ 1210281 h 1210281"/>
              <a:gd name="connsiteX6" fmla="*/ 121028 w 4504476"/>
              <a:gd name="connsiteY6" fmla="*/ 1210281 h 1210281"/>
              <a:gd name="connsiteX7" fmla="*/ 0 w 4504476"/>
              <a:gd name="connsiteY7" fmla="*/ 1089253 h 1210281"/>
              <a:gd name="connsiteX8" fmla="*/ 0 w 4504476"/>
              <a:gd name="connsiteY8" fmla="*/ 121028 h 12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4476" h="1210281">
                <a:moveTo>
                  <a:pt x="0" y="121028"/>
                </a:moveTo>
                <a:cubicBezTo>
                  <a:pt x="0" y="54186"/>
                  <a:pt x="54186" y="0"/>
                  <a:pt x="121028" y="0"/>
                </a:cubicBezTo>
                <a:lnTo>
                  <a:pt x="4383448" y="0"/>
                </a:lnTo>
                <a:cubicBezTo>
                  <a:pt x="4450290" y="0"/>
                  <a:pt x="4504476" y="54186"/>
                  <a:pt x="4504476" y="121028"/>
                </a:cubicBezTo>
                <a:lnTo>
                  <a:pt x="4504476" y="1089253"/>
                </a:lnTo>
                <a:cubicBezTo>
                  <a:pt x="4504476" y="1156095"/>
                  <a:pt x="4450290" y="1210281"/>
                  <a:pt x="4383448" y="1210281"/>
                </a:cubicBezTo>
                <a:lnTo>
                  <a:pt x="121028" y="1210281"/>
                </a:lnTo>
                <a:cubicBezTo>
                  <a:pt x="54186" y="1210281"/>
                  <a:pt x="0" y="1156095"/>
                  <a:pt x="0" y="1089253"/>
                </a:cubicBezTo>
                <a:lnTo>
                  <a:pt x="0" y="121028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2123" tIns="102123" rIns="102123" bIns="10212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32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smtClean="0">
                <a:solidFill>
                  <a:srgbClr val="C00000"/>
                </a:solidFill>
              </a:rPr>
              <a:t>1. Những biến đổi về kinh tế - xã hội Tây Âu từ thế kỉ XIII đến thế kỉ XVI</a:t>
            </a:r>
            <a:endParaRPr lang="en-US" sz="3200" smtClean="0">
              <a:solidFill>
                <a:srgbClr val="C00000"/>
              </a:solidFill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2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xmlns="" id="{9D22DD9A-9432-432E-BCAB-E665F09B045A}"/>
              </a:ext>
            </a:extLst>
          </p:cNvPr>
          <p:cNvSpPr/>
          <p:nvPr/>
        </p:nvSpPr>
        <p:spPr>
          <a:xfrm rot="5480540">
            <a:off x="5546523" y="2274107"/>
            <a:ext cx="1624680" cy="76928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12991DD-62E0-468B-8E6E-1105B332F39C}"/>
              </a:ext>
            </a:extLst>
          </p:cNvPr>
          <p:cNvSpPr/>
          <p:nvPr/>
        </p:nvSpPr>
        <p:spPr>
          <a:xfrm>
            <a:off x="4407877" y="219723"/>
            <a:ext cx="3644741" cy="1820091"/>
          </a:xfrm>
          <a:custGeom>
            <a:avLst/>
            <a:gdLst>
              <a:gd name="connsiteX0" fmla="*/ 0 w 3333751"/>
              <a:gd name="connsiteY0" fmla="*/ 158032 h 1580318"/>
              <a:gd name="connsiteX1" fmla="*/ 158032 w 3333751"/>
              <a:gd name="connsiteY1" fmla="*/ 0 h 1580318"/>
              <a:gd name="connsiteX2" fmla="*/ 3175719 w 3333751"/>
              <a:gd name="connsiteY2" fmla="*/ 0 h 1580318"/>
              <a:gd name="connsiteX3" fmla="*/ 3333751 w 3333751"/>
              <a:gd name="connsiteY3" fmla="*/ 158032 h 1580318"/>
              <a:gd name="connsiteX4" fmla="*/ 3333751 w 3333751"/>
              <a:gd name="connsiteY4" fmla="*/ 1422286 h 1580318"/>
              <a:gd name="connsiteX5" fmla="*/ 3175719 w 3333751"/>
              <a:gd name="connsiteY5" fmla="*/ 1580318 h 1580318"/>
              <a:gd name="connsiteX6" fmla="*/ 158032 w 3333751"/>
              <a:gd name="connsiteY6" fmla="*/ 1580318 h 1580318"/>
              <a:gd name="connsiteX7" fmla="*/ 0 w 3333751"/>
              <a:gd name="connsiteY7" fmla="*/ 1422286 h 1580318"/>
              <a:gd name="connsiteX8" fmla="*/ 0 w 3333751"/>
              <a:gd name="connsiteY8" fmla="*/ 158032 h 158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1" h="1580318">
                <a:moveTo>
                  <a:pt x="0" y="158032"/>
                </a:moveTo>
                <a:cubicBezTo>
                  <a:pt x="0" y="70753"/>
                  <a:pt x="70753" y="0"/>
                  <a:pt x="158032" y="0"/>
                </a:cubicBezTo>
                <a:lnTo>
                  <a:pt x="3175719" y="0"/>
                </a:lnTo>
                <a:cubicBezTo>
                  <a:pt x="3262998" y="0"/>
                  <a:pt x="3333751" y="70753"/>
                  <a:pt x="3333751" y="158032"/>
                </a:cubicBezTo>
                <a:lnTo>
                  <a:pt x="3333751" y="1422286"/>
                </a:lnTo>
                <a:cubicBezTo>
                  <a:pt x="3333751" y="1509565"/>
                  <a:pt x="3262998" y="1580318"/>
                  <a:pt x="3175719" y="1580318"/>
                </a:cubicBezTo>
                <a:lnTo>
                  <a:pt x="158032" y="1580318"/>
                </a:lnTo>
                <a:cubicBezTo>
                  <a:pt x="70753" y="1580318"/>
                  <a:pt x="0" y="1509565"/>
                  <a:pt x="0" y="1422286"/>
                </a:cubicBezTo>
                <a:lnTo>
                  <a:pt x="0" y="15803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2961" tIns="112961" rIns="112961" bIns="11296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smtClean="0">
                <a:solidFill>
                  <a:srgbClr val="C00000"/>
                </a:solidFill>
              </a:rPr>
              <a:t>2. Thành tựu tiêu biểu của phong trào Văn hóa Phục hưng </a:t>
            </a:r>
            <a:endParaRPr lang="en-US" sz="3600" smtClean="0">
              <a:solidFill>
                <a:srgbClr val="C00000"/>
              </a:solidFill>
            </a:endParaRP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5301E418-E845-42F3-BDCF-4D5754E1AC1F}"/>
              </a:ext>
            </a:extLst>
          </p:cNvPr>
          <p:cNvSpPr/>
          <p:nvPr/>
        </p:nvSpPr>
        <p:spPr>
          <a:xfrm rot="8384316">
            <a:off x="9191079" y="3773338"/>
            <a:ext cx="1584691" cy="74814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0930691-DABE-4C20-B6F3-FBBBB2E80473}"/>
              </a:ext>
            </a:extLst>
          </p:cNvPr>
          <p:cNvSpPr/>
          <p:nvPr/>
        </p:nvSpPr>
        <p:spPr>
          <a:xfrm>
            <a:off x="7690338" y="1078523"/>
            <a:ext cx="4501662" cy="2508741"/>
          </a:xfrm>
          <a:custGeom>
            <a:avLst/>
            <a:gdLst>
              <a:gd name="connsiteX0" fmla="*/ 0 w 3984541"/>
              <a:gd name="connsiteY0" fmla="*/ 139066 h 1390663"/>
              <a:gd name="connsiteX1" fmla="*/ 139066 w 3984541"/>
              <a:gd name="connsiteY1" fmla="*/ 0 h 1390663"/>
              <a:gd name="connsiteX2" fmla="*/ 3845475 w 3984541"/>
              <a:gd name="connsiteY2" fmla="*/ 0 h 1390663"/>
              <a:gd name="connsiteX3" fmla="*/ 3984541 w 3984541"/>
              <a:gd name="connsiteY3" fmla="*/ 139066 h 1390663"/>
              <a:gd name="connsiteX4" fmla="*/ 3984541 w 3984541"/>
              <a:gd name="connsiteY4" fmla="*/ 1251597 h 1390663"/>
              <a:gd name="connsiteX5" fmla="*/ 3845475 w 3984541"/>
              <a:gd name="connsiteY5" fmla="*/ 1390663 h 1390663"/>
              <a:gd name="connsiteX6" fmla="*/ 139066 w 3984541"/>
              <a:gd name="connsiteY6" fmla="*/ 1390663 h 1390663"/>
              <a:gd name="connsiteX7" fmla="*/ 0 w 3984541"/>
              <a:gd name="connsiteY7" fmla="*/ 1251597 h 1390663"/>
              <a:gd name="connsiteX8" fmla="*/ 0 w 3984541"/>
              <a:gd name="connsiteY8" fmla="*/ 139066 h 13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41" h="1390663">
                <a:moveTo>
                  <a:pt x="0" y="139066"/>
                </a:moveTo>
                <a:cubicBezTo>
                  <a:pt x="0" y="62262"/>
                  <a:pt x="62262" y="0"/>
                  <a:pt x="139066" y="0"/>
                </a:cubicBezTo>
                <a:lnTo>
                  <a:pt x="3845475" y="0"/>
                </a:lnTo>
                <a:cubicBezTo>
                  <a:pt x="3922279" y="0"/>
                  <a:pt x="3984541" y="62262"/>
                  <a:pt x="3984541" y="139066"/>
                </a:cubicBezTo>
                <a:lnTo>
                  <a:pt x="3984541" y="1251597"/>
                </a:lnTo>
                <a:cubicBezTo>
                  <a:pt x="3984541" y="1328401"/>
                  <a:pt x="3922279" y="1390663"/>
                  <a:pt x="3845475" y="1390663"/>
                </a:cubicBezTo>
                <a:lnTo>
                  <a:pt x="139066" y="1390663"/>
                </a:lnTo>
                <a:cubicBezTo>
                  <a:pt x="62262" y="1390663"/>
                  <a:pt x="0" y="1328401"/>
                  <a:pt x="0" y="1251597"/>
                </a:cubicBezTo>
                <a:lnTo>
                  <a:pt x="0" y="139066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7406" tIns="107406" rIns="107406" bIns="107406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b="0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mtClean="0">
                <a:solidFill>
                  <a:srgbClr val="C00000"/>
                </a:solidFill>
              </a:rPr>
              <a:t>3. Ý nghĩa và tác động của phong trào Văn hóa Phục hưng đối với xã hội Tây Âu</a:t>
            </a:r>
            <a:endParaRPr lang="en-US" sz="3600" smtClean="0">
              <a:solidFill>
                <a:srgbClr val="C00000"/>
              </a:solidFill>
            </a:endParaRPr>
          </a:p>
          <a:p>
            <a:r>
              <a:rPr lang="en-US" sz="3600" b="1" smtClean="0"/>
              <a:t> </a:t>
            </a:r>
            <a:endParaRPr lang="en-US" sz="3600" smtClean="0"/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0" kern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259662" y="255321"/>
            <a:ext cx="421535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780994" y="507527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662" y="1693039"/>
            <a:ext cx="480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- </a:t>
            </a: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574" y="281355"/>
            <a:ext cx="6829426" cy="65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-1" y="1723292"/>
            <a:ext cx="5017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    </a:t>
            </a:r>
            <a:r>
              <a:rPr lang="en-US" sz="2800" smtClean="0"/>
              <a:t>Quan sát hình ảnh, em hãy cho biết nội dung của bức tranh? 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0" y="2965938"/>
            <a:ext cx="5017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Đây là bích họa của Mi-ken-lăng-giơ trên vòm nhà thờ Xích – xtin (Va-ti-căng) – một kiệt tác đương thời.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643" y="178005"/>
            <a:ext cx="107081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vi-VN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800" dirty="0" smtClean="0">
              <a:latin typeface="Times New Roman"/>
              <a:ea typeface="Times New Roman"/>
            </a:endParaRPr>
          </a:p>
          <a:p>
            <a:pPr algn="just">
              <a:spcAft>
                <a:spcPts val="800"/>
              </a:spcAft>
            </a:pPr>
            <a:endParaRPr lang="en-US" sz="2400" dirty="0">
              <a:latin typeface="Times New Roman"/>
              <a:ea typeface="Times New Roman"/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250" y="1348154"/>
            <a:ext cx="8968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453662" y="3399692"/>
            <a:ext cx="9659815" cy="2157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nl-NL" sz="200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smtClean="0"/>
              <a:t>- Hãy chỉ ra những biến đổi quan trọng nhất về kinh tế - xã hội Tây Âu từ thế kỉ XIII đến thế kỉ XVI ?</a:t>
            </a:r>
          </a:p>
          <a:p>
            <a:pPr lvl="0"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919046" y="1641232"/>
            <a:ext cx="7573107" cy="14536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GV yêu cầu HS đọc thông tin mục </a:t>
            </a:r>
            <a:r>
              <a:rPr lang="en-US" smtClean="0"/>
              <a:t>1</a:t>
            </a:r>
            <a:r>
              <a:rPr lang="vi-VN" smtClean="0"/>
              <a:t> và quan sát Hình 1</a:t>
            </a:r>
            <a:r>
              <a:rPr lang="en-US" smtClean="0"/>
              <a:t> </a:t>
            </a:r>
            <a:r>
              <a:rPr lang="vi-VN" smtClean="0"/>
              <a:t>S</a:t>
            </a:r>
            <a:r>
              <a:rPr lang="en-US" smtClean="0"/>
              <a:t>GK</a:t>
            </a:r>
            <a:r>
              <a:rPr lang="vi-VN" smtClean="0"/>
              <a:t> trang </a:t>
            </a:r>
            <a:r>
              <a:rPr lang="en-US" smtClean="0"/>
              <a:t>1</a:t>
            </a:r>
            <a:r>
              <a:rPr lang="vi-VN" smtClean="0"/>
              <a:t>8 trả lời câu hỏi: </a:t>
            </a:r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nl-NL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2214804" cy="1406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3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9232"/>
            <a:ext cx="948396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endParaRPr lang="en-US" sz="2400" b="1" smtClean="0">
              <a:solidFill>
                <a:srgbClr val="C00000"/>
              </a:solidFill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1. Những biến đổi về kinh tế - xã hội Tây Âu từ thế kỉ XIII đến thế kỉ XVI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en-US" sz="2400" smtClean="0"/>
              <a:t>- Quan hệ sản xuất TBCN đã xuất hiện .</a:t>
            </a:r>
          </a:p>
          <a:p>
            <a:pPr>
              <a:buFontTx/>
              <a:buChar char="-"/>
            </a:pPr>
            <a:r>
              <a:rPr lang="en-US" sz="2400" smtClean="0"/>
              <a:t>Giai cấp tư sản ra đời =&gt; họ không chấp nhận những giáo lí lỗi thời, muốn xây dựng một nền văn hóa mới đề cao giá trị con người và quyền tự do cá nhân.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FontTx/>
              <a:buChar char="-"/>
            </a:pPr>
            <a:endParaRPr lang="nl-NL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m luận về chủ đề &amp;quot;Đổi mới, sáng tạo trong dạy và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937" y="211015"/>
            <a:ext cx="5416063" cy="61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0645" y="4045858"/>
            <a:ext cx="264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(5P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5-6 HS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0" y="949569"/>
            <a:ext cx="6693877" cy="5240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/>
              <a:t>Câu hỏi 1: </a:t>
            </a:r>
            <a:r>
              <a:rPr lang="en-US" sz="2800" smtClean="0"/>
              <a:t>Trình bày những thành tựu tiêu biểu của phong trào Văn hóa Phục hưng. </a:t>
            </a:r>
          </a:p>
          <a:p>
            <a:r>
              <a:rPr lang="vi-VN" sz="2800" smtClean="0"/>
              <a:t>Câu hỏi 2: </a:t>
            </a:r>
            <a:r>
              <a:rPr lang="en-US" sz="2800" smtClean="0"/>
              <a:t>Nêu ý nghĩa và tác động của phong trào Văn hóa Phục hưng đối với xã hội Tây Âu</a:t>
            </a:r>
          </a:p>
          <a:p>
            <a:pPr algn="ctr"/>
            <a:r>
              <a:rPr lang="vi-VN" smtClean="0"/>
              <a:t> </a:t>
            </a:r>
            <a:endParaRPr lang="en-US" smtClean="0"/>
          </a:p>
          <a:p>
            <a:pPr algn="ctr"/>
            <a:r>
              <a:rPr lang="nl-NL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98585"/>
            <a:ext cx="7505700" cy="61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863969"/>
            <a:ext cx="464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 sát hình 2 trong SGK trang 19, nêu hiểu biết của em về Đan – tê?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245"/>
            <a:ext cx="853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2. Phong trào Văn hóa Phục hưng </a:t>
            </a:r>
            <a:endParaRPr lang="en-US" sz="2800" smtClean="0">
              <a:solidFill>
                <a:srgbClr val="C00000"/>
              </a:solidFill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5046"/>
            <a:ext cx="119809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2800" smtClean="0"/>
              <a:t>* </a:t>
            </a:r>
            <a:r>
              <a:rPr lang="en-US" sz="2800" smtClean="0"/>
              <a:t>Những thành tựu tiêu biểu </a:t>
            </a:r>
          </a:p>
          <a:p>
            <a:r>
              <a:rPr lang="en-US" sz="2800" smtClean="0"/>
              <a:t>- Thời kì này chứng kiến sự phát triển đến đỉnh cao của văn học, sự nở rộ của các tài năng nghệ thuật với các gương mặt tiêu biểu như: M.Xéc-van-tét, W.Sếch-xpia, </a:t>
            </a:r>
            <a:r>
              <a:rPr lang="nl-NL" sz="2800" smtClean="0"/>
              <a:t>Lê-ô-na đơ Vanh-xi...</a:t>
            </a:r>
            <a:endParaRPr lang="en-US" sz="2800" smtClean="0"/>
          </a:p>
          <a:p>
            <a:pPr algn="just"/>
            <a:endParaRPr lang="en-US" sz="2800" dirty="0" smtClean="0">
              <a:solidFill>
                <a:prstClr val="black"/>
              </a:solidFill>
              <a:latin typeface="Calibri Light"/>
            </a:endParaRPr>
          </a:p>
          <a:p>
            <a:pPr algn="just"/>
            <a:endParaRPr lang="vi-VN" sz="2800" dirty="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64" y="671465"/>
            <a:ext cx="762001" cy="4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414" y="2954215"/>
            <a:ext cx="6494585" cy="39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9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3.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0&quot;/&gt;&lt;property id=&quot;20307&quot; value=&quot;265&quot;/&gt;&lt;/object&gt;&lt;object type=&quot;3&quot; unique_id=&quot;10141&quot;&gt;&lt;property id=&quot;20148&quot; value=&quot;5&quot;/&gt;&lt;property id=&quot;20300&quot; value=&quot;Slide 11&quot;/&gt;&lt;property id=&quot;20307&quot; value=&quot;266&quot;/&gt;&lt;/object&gt;&lt;object type=&quot;3&quot; unique_id=&quot;10142&quot;&gt;&lt;property id=&quot;20148&quot; value=&quot;5&quot;/&gt;&lt;property id=&quot;20300&quot; value=&quot;Slide 12&quot;/&gt;&lt;property id=&quot;20307&quot; value=&quot;267&quot;/&gt;&lt;/object&gt;&lt;object type=&quot;3&quot; unique_id=&quot;10143&quot;&gt;&lt;property id=&quot;20148&quot; value=&quot;5&quot;/&gt;&lt;property id=&quot;20300&quot; value=&quot;Slide 13&quot;/&gt;&lt;property id=&quot;20307&quot; value=&quot;268&quot;/&gt;&lt;/object&gt;&lt;object type=&quot;3&quot; unique_id=&quot;10144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569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  BÀI 3: PHONG TRÀO VĂN HÓA PHỤC HƯNG VÀ CẢI CÁCH TÔN GIÁO 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Windows User</cp:lastModifiedBy>
  <cp:revision>189</cp:revision>
  <dcterms:created xsi:type="dcterms:W3CDTF">2021-07-25T09:08:06Z</dcterms:created>
  <dcterms:modified xsi:type="dcterms:W3CDTF">2022-07-18T09:39:15Z</dcterms:modified>
</cp:coreProperties>
</file>